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94" r:id="rId2"/>
    <p:sldId id="292" r:id="rId3"/>
    <p:sldId id="296" r:id="rId4"/>
    <p:sldId id="295" r:id="rId5"/>
    <p:sldId id="297" r:id="rId6"/>
    <p:sldId id="298" r:id="rId7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9"/>
    </p:embeddedFont>
    <p:embeddedFont>
      <p:font typeface="Fira Sans Extra Condensed" panose="020F0502020204030204" pitchFamily="34" charset="0"/>
      <p:regular r:id="rId10"/>
      <p:bold r:id="rId11"/>
      <p:italic r:id="rId12"/>
      <p:boldItalic r:id="rId13"/>
    </p:embeddedFont>
    <p:embeddedFont>
      <p:font typeface="Fira Sans Extra Condensed SemiBold" panose="020B06030500000200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3F3"/>
    <a:srgbClr val="CCCCCC"/>
    <a:srgbClr val="666666"/>
    <a:srgbClr val="C701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37A7EF7-1A5F-47FC-8769-BE67C1BB39A7}">
  <a:tblStyle styleId="{237A7EF7-1A5F-47FC-8769-BE67C1BB39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66BA997-D3C3-4705-BD6B-607A0960E18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 varScale="1">
        <p:scale>
          <a:sx n="160" d="100"/>
          <a:sy n="160" d="100"/>
        </p:scale>
        <p:origin x="2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992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8837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57425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3808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91112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880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94875" y="1360738"/>
            <a:ext cx="3815700" cy="22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6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94875" y="3654388"/>
            <a:ext cx="3815700" cy="3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AE1F77F-D994-D11E-965D-2409E715664B}"/>
              </a:ext>
            </a:extLst>
          </p:cNvPr>
          <p:cNvSpPr txBox="1"/>
          <p:nvPr/>
        </p:nvSpPr>
        <p:spPr>
          <a:xfrm>
            <a:off x="2661860" y="180504"/>
            <a:ext cx="38202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Use Q-Learning to Solve the Maze Path: </a:t>
            </a:r>
            <a:r>
              <a:rPr lang="en-US" sz="12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DEMO</a:t>
            </a:r>
            <a:endParaRPr lang="en-TW" dirty="0">
              <a:solidFill>
                <a:srgbClr val="C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593324-5134-DCC4-06B1-B03E67F39C2C}"/>
              </a:ext>
            </a:extLst>
          </p:cNvPr>
          <p:cNvSpPr txBox="1"/>
          <p:nvPr/>
        </p:nvSpPr>
        <p:spPr>
          <a:xfrm>
            <a:off x="-13398" y="278734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dirty="0">
                <a:solidFill>
                  <a:srgbClr val="C00000"/>
                </a:solidFill>
              </a:rPr>
              <a:t>___________________________________________________________________________________________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D0D5B3D-EBB7-5CA0-98DE-D08CE5B97C60}"/>
              </a:ext>
            </a:extLst>
          </p:cNvPr>
          <p:cNvSpPr txBox="1"/>
          <p:nvPr/>
        </p:nvSpPr>
        <p:spPr>
          <a:xfrm>
            <a:off x="8097680" y="3140838"/>
            <a:ext cx="7646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sz="8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■</a:t>
            </a:r>
            <a:r>
              <a:rPr lang="en-TW" sz="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：origin</a:t>
            </a:r>
          </a:p>
          <a:p>
            <a:endParaRPr lang="en-TW" sz="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TW" sz="800" dirty="0">
                <a:solidFill>
                  <a:schemeClr val="accent5">
                    <a:lumMod val="20000"/>
                    <a:lumOff val="80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■</a:t>
            </a:r>
            <a:r>
              <a:rPr lang="en-TW" sz="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：road</a:t>
            </a:r>
          </a:p>
          <a:p>
            <a:endParaRPr lang="en-TW" sz="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TW" sz="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■：wall</a:t>
            </a:r>
          </a:p>
          <a:p>
            <a:endParaRPr lang="en-TW" sz="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TW" sz="8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■</a:t>
            </a:r>
            <a:r>
              <a:rPr lang="en-TW" sz="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：goal</a:t>
            </a:r>
          </a:p>
        </p:txBody>
      </p:sp>
      <p:pic>
        <p:nvPicPr>
          <p:cNvPr id="2" name="demo_180BC4DB-079D-4BC9-9ACC-232C3C11A532.mp4">
            <a:hlinkClick r:id="" action="ppaction://media"/>
            <a:extLst>
              <a:ext uri="{FF2B5EF4-FFF2-40B4-BE49-F238E27FC236}">
                <a16:creationId xmlns:a16="http://schemas.microsoft.com/office/drawing/2014/main" id="{7C186D1B-017C-C97C-25BA-6F34AB7C5A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559"/>
          <a:stretch/>
        </p:blipFill>
        <p:spPr>
          <a:xfrm>
            <a:off x="1109925" y="944026"/>
            <a:ext cx="6924144" cy="3255448"/>
          </a:xfrm>
          <a:prstGeom prst="roundRect">
            <a:avLst>
              <a:gd name="adj" fmla="val 1491"/>
            </a:avLst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3BCE8B-FD8D-A2FE-8827-E23D74C01164}"/>
              </a:ext>
            </a:extLst>
          </p:cNvPr>
          <p:cNvSpPr txBox="1"/>
          <p:nvPr/>
        </p:nvSpPr>
        <p:spPr>
          <a:xfrm>
            <a:off x="1902036" y="4556989"/>
            <a:ext cx="53399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Github: </a:t>
            </a:r>
            <a:r>
              <a:rPr lang="en-US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https://github.com/ronload/MazeQLearning</a:t>
            </a:r>
            <a:endParaRPr lang="en-TW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33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AE1F77F-D994-D11E-965D-2409E715664B}"/>
              </a:ext>
            </a:extLst>
          </p:cNvPr>
          <p:cNvSpPr txBox="1"/>
          <p:nvPr/>
        </p:nvSpPr>
        <p:spPr>
          <a:xfrm>
            <a:off x="2781129" y="168615"/>
            <a:ext cx="38202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Use Q-Learning to Solve the Maze Path: </a:t>
            </a:r>
            <a:r>
              <a:rPr lang="en-US" sz="12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Maze</a:t>
            </a:r>
            <a:endParaRPr lang="en-TW" dirty="0">
              <a:solidFill>
                <a:srgbClr val="C0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593324-5134-DCC4-06B1-B03E67F39C2C}"/>
              </a:ext>
            </a:extLst>
          </p:cNvPr>
          <p:cNvSpPr txBox="1"/>
          <p:nvPr/>
        </p:nvSpPr>
        <p:spPr>
          <a:xfrm>
            <a:off x="-13398" y="278734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dirty="0">
                <a:solidFill>
                  <a:srgbClr val="C00000"/>
                </a:solidFill>
              </a:rPr>
              <a:t>___________________________________________________________________________________________</a:t>
            </a:r>
          </a:p>
        </p:txBody>
      </p:sp>
      <p:pic>
        <p:nvPicPr>
          <p:cNvPr id="10" name="Picture 9" descr="A black and white square tiles&#10;&#10;Description automatically generated">
            <a:extLst>
              <a:ext uri="{FF2B5EF4-FFF2-40B4-BE49-F238E27FC236}">
                <a16:creationId xmlns:a16="http://schemas.microsoft.com/office/drawing/2014/main" id="{C881EBD9-C9FD-CEC9-F868-16CA00DCB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484" y="1620517"/>
            <a:ext cx="1501702" cy="2622307"/>
          </a:xfrm>
          <a:prstGeom prst="roundRect">
            <a:avLst>
              <a:gd name="adj" fmla="val 3256"/>
            </a:avLst>
          </a:prstGeom>
          <a:ln>
            <a:solidFill>
              <a:schemeClr val="tx1"/>
            </a:solidFill>
          </a:ln>
          <a:effectLst>
            <a:softEdge rad="0"/>
          </a:effec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07262FA-EDC4-56CE-CE24-3ACEFD1BBCF7}"/>
              </a:ext>
            </a:extLst>
          </p:cNvPr>
          <p:cNvCxnSpPr>
            <a:cxnSpLocks/>
            <a:stCxn id="33" idx="3"/>
            <a:endCxn id="10" idx="1"/>
          </p:cNvCxnSpPr>
          <p:nvPr/>
        </p:nvCxnSpPr>
        <p:spPr>
          <a:xfrm>
            <a:off x="4136375" y="2931671"/>
            <a:ext cx="2254109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CFBE99B-80BF-67B3-860D-66FE0166099B}"/>
              </a:ext>
            </a:extLst>
          </p:cNvPr>
          <p:cNvSpPr txBox="1"/>
          <p:nvPr/>
        </p:nvSpPr>
        <p:spPr>
          <a:xfrm>
            <a:off x="4888782" y="2708221"/>
            <a:ext cx="7649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sz="10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tkinter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A3B2247-0004-1B8A-5670-6D3C7447657A}"/>
              </a:ext>
            </a:extLst>
          </p:cNvPr>
          <p:cNvSpPr txBox="1"/>
          <p:nvPr/>
        </p:nvSpPr>
        <p:spPr>
          <a:xfrm>
            <a:off x="1137238" y="1208755"/>
            <a:ext cx="30627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dirty="0">
                <a:solidFill>
                  <a:srgbClr val="C00000"/>
                </a:solidFill>
              </a:rPr>
              <a:t>_____________________________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DAB95BE-AAC8-60F8-7F23-1F9E35ED807E}"/>
              </a:ext>
            </a:extLst>
          </p:cNvPr>
          <p:cNvSpPr txBox="1"/>
          <p:nvPr/>
        </p:nvSpPr>
        <p:spPr>
          <a:xfrm>
            <a:off x="6185957" y="1208755"/>
            <a:ext cx="19107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dirty="0">
                <a:solidFill>
                  <a:srgbClr val="C00000"/>
                </a:solidFill>
              </a:rPr>
              <a:t>_________________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CF5B56-4A2B-4EA3-1929-EEA3238C61C8}"/>
              </a:ext>
            </a:extLst>
          </p:cNvPr>
          <p:cNvSpPr txBox="1"/>
          <p:nvPr/>
        </p:nvSpPr>
        <p:spPr>
          <a:xfrm>
            <a:off x="1844071" y="1104770"/>
            <a:ext cx="16490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sz="1200" dirty="0">
                <a:solidFill>
                  <a:srgbClr val="C00000"/>
                </a:solidFill>
              </a:rPr>
              <a:t>Source Code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0F04BC-5911-10F5-0A01-B35753FF86E8}"/>
              </a:ext>
            </a:extLst>
          </p:cNvPr>
          <p:cNvSpPr txBox="1"/>
          <p:nvPr/>
        </p:nvSpPr>
        <p:spPr>
          <a:xfrm>
            <a:off x="6548961" y="1098636"/>
            <a:ext cx="11847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sz="1200" dirty="0">
                <a:solidFill>
                  <a:srgbClr val="C00000"/>
                </a:solidFill>
              </a:rPr>
              <a:t>Visualizetion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D0D5B3D-EBB7-5CA0-98DE-D08CE5B97C60}"/>
              </a:ext>
            </a:extLst>
          </p:cNvPr>
          <p:cNvSpPr txBox="1"/>
          <p:nvPr/>
        </p:nvSpPr>
        <p:spPr>
          <a:xfrm>
            <a:off x="3161042" y="4754949"/>
            <a:ext cx="306045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sz="8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* -1 is orgin, 0 is road, 1 is wall, 2 is goal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72608839-BB1D-6E36-036C-B8399B661D9C}"/>
              </a:ext>
            </a:extLst>
          </p:cNvPr>
          <p:cNvSpPr/>
          <p:nvPr/>
        </p:nvSpPr>
        <p:spPr>
          <a:xfrm>
            <a:off x="1137238" y="1620517"/>
            <a:ext cx="2999137" cy="2622307"/>
          </a:xfrm>
          <a:prstGeom prst="roundRect">
            <a:avLst/>
          </a:prstGeom>
          <a:solidFill>
            <a:srgbClr val="F3F3F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maze: np.array = np.array([</a:t>
            </a:r>
          </a:p>
          <a:p>
            <a:r>
              <a:rPr lang="en-US" sz="1200" dirty="0">
                <a:solidFill>
                  <a:srgbClr val="666666"/>
                </a:solidFill>
                <a:latin typeface="Menlo" panose="020B0609030804020204" pitchFamily="49" charset="0"/>
              </a:rPr>
              <a:t>    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-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],</a:t>
            </a:r>
          </a:p>
          <a:p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    [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],</a:t>
            </a:r>
          </a:p>
          <a:p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    [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],</a:t>
            </a:r>
          </a:p>
          <a:p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    [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],</a:t>
            </a:r>
          </a:p>
          <a:p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    [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],</a:t>
            </a:r>
          </a:p>
          <a:p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    [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],</a:t>
            </a:r>
          </a:p>
          <a:p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    [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],</a:t>
            </a:r>
          </a:p>
          <a:p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    [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],</a:t>
            </a:r>
          </a:p>
          <a:p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    [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200" b="0" i="1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]</a:t>
            </a:r>
          </a:p>
          <a:p>
            <a:r>
              <a:rPr lang="en-US" sz="1200" b="0" dirty="0">
                <a:solidFill>
                  <a:srgbClr val="666666"/>
                </a:solidFill>
                <a:effectLst/>
                <a:latin typeface="Menlo" panose="020B0609030804020204" pitchFamily="49" charset="0"/>
              </a:rPr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1598725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AE1F77F-D994-D11E-965D-2409E715664B}"/>
              </a:ext>
            </a:extLst>
          </p:cNvPr>
          <p:cNvSpPr txBox="1"/>
          <p:nvPr/>
        </p:nvSpPr>
        <p:spPr>
          <a:xfrm>
            <a:off x="1970009" y="173107"/>
            <a:ext cx="54938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Use Q-Learning to Solve the Maze Path: </a:t>
            </a:r>
            <a:r>
              <a:rPr lang="en-US" sz="1200" dirty="0" err="1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Environment.doAction</a:t>
            </a:r>
            <a:r>
              <a:rPr lang="en-US" sz="12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endParaRPr lang="en-TW" sz="1200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593324-5134-DCC4-06B1-B03E67F39C2C}"/>
              </a:ext>
            </a:extLst>
          </p:cNvPr>
          <p:cNvSpPr txBox="1"/>
          <p:nvPr/>
        </p:nvSpPr>
        <p:spPr>
          <a:xfrm>
            <a:off x="-13398" y="278734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dirty="0">
                <a:solidFill>
                  <a:srgbClr val="C00000"/>
                </a:solidFill>
              </a:rPr>
              <a:t>___________________________________________________________________________________________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1CBC3A7-5765-15F7-5245-0D8B676C06D1}"/>
              </a:ext>
            </a:extLst>
          </p:cNvPr>
          <p:cNvSpPr/>
          <p:nvPr/>
        </p:nvSpPr>
        <p:spPr>
          <a:xfrm>
            <a:off x="731521" y="2259059"/>
            <a:ext cx="2655736" cy="715617"/>
          </a:xfrm>
          <a:prstGeom prst="roundRect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CCCCC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(s</a:t>
            </a:r>
            <a:r>
              <a:rPr lang="en-TW" sz="1200" dirty="0">
                <a:solidFill>
                  <a:srgbClr val="CCCCC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tate, action, nextState)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1078BB7-DDFD-4A26-36A2-439C4E84B2E4}"/>
              </a:ext>
            </a:extLst>
          </p:cNvPr>
          <p:cNvSpPr/>
          <p:nvPr/>
        </p:nvSpPr>
        <p:spPr>
          <a:xfrm>
            <a:off x="3909210" y="1087535"/>
            <a:ext cx="2232025" cy="715617"/>
          </a:xfrm>
          <a:prstGeom prst="roundRect">
            <a:avLst/>
          </a:prstGeom>
          <a:solidFill>
            <a:srgbClr val="CCCC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666666"/>
                </a:solidFill>
                <a:ea typeface="Menlo" panose="020B0609030804020204" pitchFamily="49" charset="0"/>
                <a:cs typeface="Menlo" panose="020B0609030804020204" pitchFamily="49" charset="0"/>
              </a:rPr>
              <a:t>No Move</a:t>
            </a:r>
          </a:p>
          <a:p>
            <a:pPr algn="ctr"/>
            <a:r>
              <a:rPr lang="en-US" sz="10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(nextState == state)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0632A31-4F65-2D1B-A7C7-2739C2F7AE50}"/>
              </a:ext>
            </a:extLst>
          </p:cNvPr>
          <p:cNvSpPr/>
          <p:nvPr/>
        </p:nvSpPr>
        <p:spPr>
          <a:xfrm>
            <a:off x="6663188" y="1087535"/>
            <a:ext cx="1502802" cy="715617"/>
          </a:xfrm>
          <a:prstGeom prst="roundRect">
            <a:avLst/>
          </a:prstGeom>
          <a:solidFill>
            <a:srgbClr val="F3F3F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reward = -10 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9B8D155-1642-60B9-B700-9D58B998EFFA}"/>
              </a:ext>
            </a:extLst>
          </p:cNvPr>
          <p:cNvSpPr/>
          <p:nvPr/>
        </p:nvSpPr>
        <p:spPr>
          <a:xfrm>
            <a:off x="3909210" y="2259059"/>
            <a:ext cx="2232025" cy="715617"/>
          </a:xfrm>
          <a:prstGeom prst="roundRect">
            <a:avLst/>
          </a:prstGeom>
          <a:solidFill>
            <a:srgbClr val="CCCC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666666"/>
                </a:solidFill>
                <a:ea typeface="Menlo" panose="020B0609030804020204" pitchFamily="49" charset="0"/>
                <a:cs typeface="Menlo" panose="020B0609030804020204" pitchFamily="49" charset="0"/>
              </a:rPr>
              <a:t>Reach Goal</a:t>
            </a:r>
          </a:p>
          <a:p>
            <a:pPr algn="ctr"/>
            <a:r>
              <a:rPr lang="en-US" sz="10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(maze[row, col] == 2)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457FCA4-FE9D-D3C4-75F8-43937CD0DE40}"/>
              </a:ext>
            </a:extLst>
          </p:cNvPr>
          <p:cNvSpPr/>
          <p:nvPr/>
        </p:nvSpPr>
        <p:spPr>
          <a:xfrm>
            <a:off x="6663189" y="2259059"/>
            <a:ext cx="1502802" cy="715617"/>
          </a:xfrm>
          <a:prstGeom prst="round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reward = 100 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24D5576-9DE5-C0D1-12AF-3F049166067C}"/>
              </a:ext>
            </a:extLst>
          </p:cNvPr>
          <p:cNvSpPr/>
          <p:nvPr/>
        </p:nvSpPr>
        <p:spPr>
          <a:xfrm>
            <a:off x="3909210" y="3430584"/>
            <a:ext cx="2232025" cy="715617"/>
          </a:xfrm>
          <a:prstGeom prst="roundRect">
            <a:avLst/>
          </a:prstGeom>
          <a:solidFill>
            <a:srgbClr val="CCCC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666666"/>
                </a:solidFill>
                <a:ea typeface="Menlo" panose="020B0609030804020204" pitchFamily="49" charset="0"/>
                <a:cs typeface="Menlo" panose="020B0609030804020204" pitchFamily="49" charset="0"/>
              </a:rPr>
              <a:t>Moving Forward</a:t>
            </a:r>
          </a:p>
          <a:p>
            <a:pPr algn="ctr"/>
            <a:r>
              <a:rPr lang="en-US" sz="10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(else)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B6489CD6-22BC-5525-8B8F-EB6979AB7B25}"/>
              </a:ext>
            </a:extLst>
          </p:cNvPr>
          <p:cNvSpPr/>
          <p:nvPr/>
        </p:nvSpPr>
        <p:spPr>
          <a:xfrm>
            <a:off x="6663187" y="3432680"/>
            <a:ext cx="1502802" cy="715617"/>
          </a:xfrm>
          <a:prstGeom prst="roundRect">
            <a:avLst/>
          </a:prstGeom>
          <a:solidFill>
            <a:srgbClr val="F3F3F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reward = -1 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D27EA3ED-2183-D09B-B662-A7A470635898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 flipV="1">
            <a:off x="3387257" y="1445344"/>
            <a:ext cx="521953" cy="1171524"/>
          </a:xfrm>
          <a:prstGeom prst="bentConnector3">
            <a:avLst/>
          </a:prstGeom>
          <a:ln>
            <a:solidFill>
              <a:srgbClr val="666666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01567BA-4030-FB63-F75D-2CEE4FDD56B7}"/>
              </a:ext>
            </a:extLst>
          </p:cNvPr>
          <p:cNvCxnSpPr>
            <a:cxnSpLocks/>
            <a:stCxn id="3" idx="3"/>
            <a:endCxn id="18" idx="1"/>
          </p:cNvCxnSpPr>
          <p:nvPr/>
        </p:nvCxnSpPr>
        <p:spPr>
          <a:xfrm>
            <a:off x="3387257" y="2616868"/>
            <a:ext cx="521953" cy="0"/>
          </a:xfrm>
          <a:prstGeom prst="straightConnector1">
            <a:avLst/>
          </a:prstGeom>
          <a:ln>
            <a:solidFill>
              <a:srgbClr val="666666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06B1AA63-25A9-474F-FF9C-2F5A2D38456A}"/>
              </a:ext>
            </a:extLst>
          </p:cNvPr>
          <p:cNvCxnSpPr>
            <a:cxnSpLocks/>
            <a:stCxn id="3" idx="3"/>
            <a:endCxn id="20" idx="1"/>
          </p:cNvCxnSpPr>
          <p:nvPr/>
        </p:nvCxnSpPr>
        <p:spPr>
          <a:xfrm>
            <a:off x="3387257" y="2616868"/>
            <a:ext cx="521953" cy="1171525"/>
          </a:xfrm>
          <a:prstGeom prst="bentConnector3">
            <a:avLst>
              <a:gd name="adj1" fmla="val 50000"/>
            </a:avLst>
          </a:prstGeom>
          <a:ln>
            <a:solidFill>
              <a:srgbClr val="666666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25B2EC0-A5C0-1154-6CAA-42F200EC6D22}"/>
              </a:ext>
            </a:extLst>
          </p:cNvPr>
          <p:cNvCxnSpPr>
            <a:cxnSpLocks/>
            <a:stCxn id="6" idx="3"/>
            <a:endCxn id="17" idx="1"/>
          </p:cNvCxnSpPr>
          <p:nvPr/>
        </p:nvCxnSpPr>
        <p:spPr>
          <a:xfrm>
            <a:off x="6141235" y="1445344"/>
            <a:ext cx="521953" cy="0"/>
          </a:xfrm>
          <a:prstGeom prst="straightConnector1">
            <a:avLst/>
          </a:prstGeom>
          <a:ln>
            <a:solidFill>
              <a:srgbClr val="CCCCCC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4BE139C-670F-D0F7-89C9-C5146F0E0C3D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6141235" y="2616868"/>
            <a:ext cx="521954" cy="0"/>
          </a:xfrm>
          <a:prstGeom prst="straightConnector1">
            <a:avLst/>
          </a:prstGeom>
          <a:ln>
            <a:solidFill>
              <a:srgbClr val="CCCCCC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5045F66-F6DF-081C-A667-68D2BAC2B16B}"/>
              </a:ext>
            </a:extLst>
          </p:cNvPr>
          <p:cNvCxnSpPr>
            <a:cxnSpLocks/>
            <a:stCxn id="20" idx="3"/>
            <a:endCxn id="26" idx="1"/>
          </p:cNvCxnSpPr>
          <p:nvPr/>
        </p:nvCxnSpPr>
        <p:spPr>
          <a:xfrm>
            <a:off x="6141235" y="3788393"/>
            <a:ext cx="521952" cy="2096"/>
          </a:xfrm>
          <a:prstGeom prst="straightConnector1">
            <a:avLst/>
          </a:prstGeom>
          <a:ln>
            <a:solidFill>
              <a:srgbClr val="CCCCCC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91B72B95-E1FB-577E-003A-E1E681AD4BF7}"/>
              </a:ext>
            </a:extLst>
          </p:cNvPr>
          <p:cNvSpPr txBox="1"/>
          <p:nvPr/>
        </p:nvSpPr>
        <p:spPr>
          <a:xfrm>
            <a:off x="1385069" y="4649322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sz="8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* Use current state, action and next state to dicide the reward, and update reward to the Q-table. </a:t>
            </a:r>
          </a:p>
        </p:txBody>
      </p:sp>
    </p:spTree>
    <p:extLst>
      <p:ext uri="{BB962C8B-B14F-4D97-AF65-F5344CB8AC3E}">
        <p14:creationId xmlns:p14="http://schemas.microsoft.com/office/powerpoint/2010/main" val="985095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AE1F77F-D994-D11E-965D-2409E715664B}"/>
              </a:ext>
            </a:extLst>
          </p:cNvPr>
          <p:cNvSpPr txBox="1"/>
          <p:nvPr/>
        </p:nvSpPr>
        <p:spPr>
          <a:xfrm>
            <a:off x="1542012" y="173107"/>
            <a:ext cx="62985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 Q-Learning to Solve the Maze Path: </a:t>
            </a:r>
            <a:r>
              <a:rPr lang="en-US" sz="12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Agent.QTable、Agent.getAction()</a:t>
            </a:r>
            <a:endParaRPr lang="en-TW" sz="1200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593324-5134-DCC4-06B1-B03E67F39C2C}"/>
              </a:ext>
            </a:extLst>
          </p:cNvPr>
          <p:cNvSpPr txBox="1"/>
          <p:nvPr/>
        </p:nvSpPr>
        <p:spPr>
          <a:xfrm>
            <a:off x="-13398" y="278734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dirty="0">
                <a:solidFill>
                  <a:srgbClr val="C00000"/>
                </a:solidFill>
              </a:rPr>
              <a:t>___________________________________________________________________________________________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1B72B95-E1FB-577E-003A-E1E681AD4BF7}"/>
              </a:ext>
            </a:extLst>
          </p:cNvPr>
          <p:cNvSpPr txBox="1"/>
          <p:nvPr/>
        </p:nvSpPr>
        <p:spPr>
          <a:xfrm>
            <a:off x="2385379" y="2665348"/>
            <a:ext cx="268535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sz="8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* On initialize we set the Q-value to 0.</a:t>
            </a:r>
          </a:p>
        </p:txBody>
      </p:sp>
      <p:graphicFrame>
        <p:nvGraphicFramePr>
          <p:cNvPr id="55" name="Table 54">
            <a:extLst>
              <a:ext uri="{FF2B5EF4-FFF2-40B4-BE49-F238E27FC236}">
                <a16:creationId xmlns:a16="http://schemas.microsoft.com/office/drawing/2014/main" id="{7B96590E-8F23-3629-6ADB-638E3AF28E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859571"/>
              </p:ext>
            </p:extLst>
          </p:nvPr>
        </p:nvGraphicFramePr>
        <p:xfrm>
          <a:off x="122797" y="1146318"/>
          <a:ext cx="4808997" cy="1529080"/>
        </p:xfrm>
        <a:graphic>
          <a:graphicData uri="http://schemas.openxmlformats.org/drawingml/2006/table">
            <a:tbl>
              <a:tblPr firstRow="1" bandRow="1">
                <a:tableStyleId>{237A7EF7-1A5F-47FC-8769-BE67C1BB39A7}</a:tableStyleId>
              </a:tblPr>
              <a:tblGrid>
                <a:gridCol w="2113505">
                  <a:extLst>
                    <a:ext uri="{9D8B030D-6E8A-4147-A177-3AD203B41FA5}">
                      <a16:colId xmlns:a16="http://schemas.microsoft.com/office/drawing/2014/main" val="2296930117"/>
                    </a:ext>
                  </a:extLst>
                </a:gridCol>
                <a:gridCol w="2695492">
                  <a:extLst>
                    <a:ext uri="{9D8B030D-6E8A-4147-A177-3AD203B41FA5}">
                      <a16:colId xmlns:a16="http://schemas.microsoft.com/office/drawing/2014/main" val="503812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TW" sz="1000" b="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Current State: (row, col)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000" b="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Q-Value: [up, down, left, right]</a:t>
                      </a:r>
                    </a:p>
                  </a:txBody>
                  <a:tcPr anchor="ctr">
                    <a:lnL w="63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931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(0, 0)</a:t>
                      </a:r>
                    </a:p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(0, 1)</a:t>
                      </a:r>
                    </a:p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...</a:t>
                      </a:r>
                    </a:p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...</a:t>
                      </a:r>
                    </a:p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...</a:t>
                      </a:r>
                    </a:p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(8, 3)</a:t>
                      </a:r>
                    </a:p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(8, 4)</a:t>
                      </a:r>
                      <a:endParaRPr lang="en-TW" sz="1000" dirty="0">
                        <a:solidFill>
                          <a:srgbClr val="F3F3F3"/>
                        </a:solidFill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[-7.000, 24.519,  1.580,  9.919]</a:t>
                      </a:r>
                    </a:p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[ 4.172,  3.732, 21.067, -6.612]</a:t>
                      </a:r>
                    </a:p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...</a:t>
                      </a:r>
                    </a:p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...</a:t>
                      </a:r>
                    </a:p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...</a:t>
                      </a:r>
                    </a:p>
                    <a:p>
                      <a:pPr algn="ctr"/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[ 0.000,   0.000, 0.000,  0.000]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TW" sz="10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[ 0.000,   0.000, 0.000,  0.000]</a:t>
                      </a:r>
                    </a:p>
                  </a:txBody>
                  <a:tcPr anchor="ctr">
                    <a:lnL w="63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168907"/>
                  </a:ext>
                </a:extLst>
              </a:tr>
            </a:tbl>
          </a:graphicData>
        </a:graphic>
      </p:graphicFrame>
      <p:sp>
        <p:nvSpPr>
          <p:cNvPr id="56" name="TextBox 55">
            <a:extLst>
              <a:ext uri="{FF2B5EF4-FFF2-40B4-BE49-F238E27FC236}">
                <a16:creationId xmlns:a16="http://schemas.microsoft.com/office/drawing/2014/main" id="{51CBE1FF-5192-A190-1146-2CCE336983B8}"/>
              </a:ext>
            </a:extLst>
          </p:cNvPr>
          <p:cNvSpPr txBox="1"/>
          <p:nvPr/>
        </p:nvSpPr>
        <p:spPr>
          <a:xfrm>
            <a:off x="2157641" y="692138"/>
            <a:ext cx="73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TW" sz="1200" dirty="0"/>
              <a:t>Q-Table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D7CA81A-EEA8-6DB2-5C5C-2BC8FEBC5897}"/>
              </a:ext>
            </a:extLst>
          </p:cNvPr>
          <p:cNvSpPr txBox="1"/>
          <p:nvPr/>
        </p:nvSpPr>
        <p:spPr>
          <a:xfrm>
            <a:off x="0" y="771469"/>
            <a:ext cx="50545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TW" dirty="0"/>
              <a:t>_________________________________________________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8160195-9977-B9B9-9A5B-E05115A01C4A}"/>
              </a:ext>
            </a:extLst>
          </p:cNvPr>
          <p:cNvSpPr txBox="1"/>
          <p:nvPr/>
        </p:nvSpPr>
        <p:spPr>
          <a:xfrm>
            <a:off x="1893145" y="2979115"/>
            <a:ext cx="12682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TW" sz="1200" dirty="0"/>
              <a:t>Update Q-Table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40A29E7-739D-AA1E-0673-3B49D248278E}"/>
              </a:ext>
            </a:extLst>
          </p:cNvPr>
          <p:cNvSpPr txBox="1"/>
          <p:nvPr/>
        </p:nvSpPr>
        <p:spPr>
          <a:xfrm>
            <a:off x="0" y="3058446"/>
            <a:ext cx="50545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TW" dirty="0"/>
              <a:t>_________________________________________________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4146BEB5-EB13-6E25-589B-7FCAF70026C5}"/>
                  </a:ext>
                </a:extLst>
              </p:cNvPr>
              <p:cNvSpPr txBox="1"/>
              <p:nvPr/>
            </p:nvSpPr>
            <p:spPr>
              <a:xfrm>
                <a:off x="410864" y="3443345"/>
                <a:ext cx="4282583" cy="12894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i="1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←</m:t>
                      </m:r>
                      <m:r>
                        <a:rPr lang="en-US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𝑄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</m:d>
                      <m:r>
                        <a:rPr lang="en-US" b="0" i="1" smtClean="0">
                          <a:solidFill>
                            <a:srgbClr val="C00000"/>
                          </a:solidFill>
                          <a:latin typeface="Cambria Math" panose="02040503050406030204" pitchFamily="18" charset="0"/>
                        </a:rPr>
                        <m:t>+⍺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e>
                            <m:sub>
                              <m:sSup>
                                <m:sSupPr>
                                  <m:ctrlPr>
                                    <a:rPr lang="en-US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sub>
                          </m:sSub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  <m:d>
                            <m:dPr>
                              <m:ctrlPr>
                                <a:rPr lang="en-US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p>
                                    <m:sSupPr>
                                      <m:ctrlPr>
                                        <a:rPr lang="en-US" b="0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solidFill>
                                            <a:srgbClr val="C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solidFill>
                                        <a:srgbClr val="C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solidFill>
                                <a:srgbClr val="C00000"/>
                              </a:solidFill>
                              <a:latin typeface="Cambria Math" panose="02040503050406030204" pitchFamily="18" charset="0"/>
                            </a:rPr>
                            <m:t>𝑄</m:t>
                          </m:r>
                          <m:d>
                            <m:dPr>
                              <m:ctrlPr>
                                <a:rPr lang="en-US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lang="en-US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b="0" i="1" smtClean="0">
                                  <a:solidFill>
                                    <a:srgbClr val="C00000"/>
                                  </a:solidFill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b="0" dirty="0">
                  <a:solidFill>
                    <a:srgbClr val="C00000"/>
                  </a:solidFill>
                </a:endParaRPr>
              </a:p>
              <a:p>
                <a:pPr/>
                <a:endParaRPr lang="en-US" sz="500" b="0" dirty="0"/>
              </a:p>
              <a:p>
                <a:pPr marL="285750" lvl="3" indent="-28575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 → </m:t>
                    </m:r>
                  </m:oMath>
                </a14:m>
                <a:r>
                  <a:rPr lang="en-US" sz="1000" b="0" dirty="0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state</a:t>
                </a:r>
              </a:p>
              <a:p>
                <a:pPr marL="285750" lvl="3" indent="-28575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𝑎</m:t>
                    </m:r>
                    <m:r>
                      <a:rPr lang="en-US" sz="1200" b="0" i="1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 → </m:t>
                    </m:r>
                  </m:oMath>
                </a14:m>
                <a:r>
                  <a:rPr lang="en-US" sz="1000" b="0" dirty="0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action</a:t>
                </a:r>
              </a:p>
              <a:p>
                <a:pPr marL="285750" lvl="3" indent="-28575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1200" dirty="0"/>
                      <m:t>⍺</m:t>
                    </m:r>
                    <m:r>
                      <a:rPr lang="en-US" sz="12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→ </m:t>
                    </m:r>
                  </m:oMath>
                </a14:m>
                <a:r>
                  <a:rPr lang="en-US" sz="1000" b="0" dirty="0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learning rate</a:t>
                </a:r>
              </a:p>
              <a:p>
                <a:pPr marL="285750" lvl="3" indent="-28575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𝑟</m:t>
                    </m:r>
                    <m:r>
                      <a:rPr lang="en-US" sz="1200" b="0" i="1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 → </m:t>
                    </m:r>
                  </m:oMath>
                </a14:m>
                <a:r>
                  <a:rPr lang="en-US" sz="1000" b="0" dirty="0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reward</a:t>
                </a:r>
              </a:p>
              <a:p>
                <a:pPr marL="285750" lvl="3" indent="-285750" algn="just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12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𝛾</m:t>
                    </m:r>
                    <m:r>
                      <a:rPr lang="en-US" sz="1200" b="0" i="1" dirty="0" smtClean="0">
                        <a:latin typeface="Cambria Math" panose="02040503050406030204" pitchFamily="18" charset="0"/>
                        <a:ea typeface="Menlo" panose="020B0609030804020204" pitchFamily="49" charset="0"/>
                        <a:cs typeface="Menlo" panose="020B0609030804020204" pitchFamily="49" charset="0"/>
                      </a:rPr>
                      <m:t> </m:t>
                    </m:r>
                    <m:r>
                      <a:rPr lang="en-US" sz="1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→</m:t>
                    </m:r>
                    <m:r>
                      <a:rPr lang="en-US" sz="1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Menlo" panose="020B0609030804020204" pitchFamily="49" charset="0"/>
                      </a:rPr>
                      <m:t> </m:t>
                    </m:r>
                  </m:oMath>
                </a14:m>
                <a:r>
                  <a:rPr lang="en-US" sz="1000" b="0" dirty="0"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discount factor</a:t>
                </a:r>
              </a:p>
            </p:txBody>
          </p:sp>
        </mc:Choice>
        <mc:Fallback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4146BEB5-EB13-6E25-589B-7FCAF70026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0864" y="3443345"/>
                <a:ext cx="4282583" cy="1289456"/>
              </a:xfrm>
              <a:prstGeom prst="rect">
                <a:avLst/>
              </a:prstGeom>
              <a:blipFill>
                <a:blip r:embed="rId3"/>
                <a:stretch>
                  <a:fillRect b="-2941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2" name="TextBox 61">
            <a:extLst>
              <a:ext uri="{FF2B5EF4-FFF2-40B4-BE49-F238E27FC236}">
                <a16:creationId xmlns:a16="http://schemas.microsoft.com/office/drawing/2014/main" id="{2BFF377D-FF31-E63F-C4D5-5A7E1DBBBC53}"/>
              </a:ext>
            </a:extLst>
          </p:cNvPr>
          <p:cNvSpPr txBox="1"/>
          <p:nvPr/>
        </p:nvSpPr>
        <p:spPr>
          <a:xfrm>
            <a:off x="6513516" y="692513"/>
            <a:ext cx="1198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sz="1200" dirty="0"/>
              <a:t>Choose Action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AE6AB83-ED99-AECC-A79F-16210FCF6B8F}"/>
              </a:ext>
            </a:extLst>
          </p:cNvPr>
          <p:cNvSpPr txBox="1"/>
          <p:nvPr/>
        </p:nvSpPr>
        <p:spPr>
          <a:xfrm>
            <a:off x="5054587" y="771469"/>
            <a:ext cx="40760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dirty="0"/>
              <a:t>_______________________________________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87A204E-C697-FEEC-0E82-BFC3C41D58DE}"/>
              </a:ext>
            </a:extLst>
          </p:cNvPr>
          <p:cNvSpPr txBox="1"/>
          <p:nvPr/>
        </p:nvSpPr>
        <p:spPr>
          <a:xfrm>
            <a:off x="5986811" y="4517357"/>
            <a:ext cx="224773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sz="8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* </a:t>
            </a:r>
            <a:r>
              <a:rPr lang="en-TW" sz="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Using </a:t>
            </a:r>
            <a:r>
              <a:rPr lang="en-TW" sz="8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epsilon-greedy </a:t>
            </a:r>
            <a:r>
              <a:rPr lang="en-TW" sz="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strategy. 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254D4306-9E4B-CB3A-9039-011F0D9B8D94}"/>
              </a:ext>
            </a:extLst>
          </p:cNvPr>
          <p:cNvSpPr/>
          <p:nvPr/>
        </p:nvSpPr>
        <p:spPr>
          <a:xfrm>
            <a:off x="5200152" y="1181470"/>
            <a:ext cx="3821051" cy="477393"/>
          </a:xfrm>
          <a:prstGeom prst="roundRect">
            <a:avLst/>
          </a:prstGeom>
          <a:solidFill>
            <a:srgbClr val="CCCC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Setting a </a:t>
            </a:r>
            <a:r>
              <a:rPr lang="en-US" sz="1000" b="1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eGreedy </a:t>
            </a:r>
            <a:r>
              <a:rPr lang="en-US" sz="1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variable.</a:t>
            </a:r>
            <a:r>
              <a:rPr lang="en-US" sz="800" dirty="0">
                <a:solidFill>
                  <a:srgbClr val="CCCCC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 </a:t>
            </a:r>
            <a:endParaRPr lang="en-TW" sz="800" dirty="0">
              <a:solidFill>
                <a:srgbClr val="CCCCCC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5F37E7FF-ADC9-314B-6286-9BDBAC35C434}"/>
              </a:ext>
            </a:extLst>
          </p:cNvPr>
          <p:cNvSpPr/>
          <p:nvPr/>
        </p:nvSpPr>
        <p:spPr>
          <a:xfrm>
            <a:off x="5205920" y="2026664"/>
            <a:ext cx="3821051" cy="477393"/>
          </a:xfrm>
          <a:prstGeom prst="roundRect">
            <a:avLst/>
          </a:prstGeom>
          <a:solidFill>
            <a:srgbClr val="F3F3F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rgbClr val="CCCCC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</a:t>
            </a:r>
            <a:r>
              <a:rPr lang="en-US" sz="1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Generate a random number </a:t>
            </a:r>
            <a:r>
              <a:rPr lang="en-US" sz="1000" b="1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</a:t>
            </a:r>
            <a:r>
              <a:rPr lang="en-US" sz="1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(0~1)</a:t>
            </a:r>
            <a:r>
              <a:rPr lang="en-US" sz="800" dirty="0">
                <a:solidFill>
                  <a:srgbClr val="CCCCC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endParaRPr lang="en-TW" sz="800" dirty="0">
              <a:solidFill>
                <a:srgbClr val="CCCCCC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32DE5215-E648-6D62-A29D-EC76158CF63C}"/>
              </a:ext>
            </a:extLst>
          </p:cNvPr>
          <p:cNvSpPr/>
          <p:nvPr/>
        </p:nvSpPr>
        <p:spPr>
          <a:xfrm>
            <a:off x="5205920" y="2852173"/>
            <a:ext cx="1846885" cy="477393"/>
          </a:xfrm>
          <a:prstGeom prst="roundRect">
            <a:avLst/>
          </a:prstGeom>
          <a:solidFill>
            <a:srgbClr val="F3F3F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 &gt; eGreedy</a:t>
            </a:r>
            <a:r>
              <a:rPr lang="en-US" sz="8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endParaRPr lang="en-TW" sz="8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7D56CA2C-9311-BD63-5B43-4756146FE7A1}"/>
              </a:ext>
            </a:extLst>
          </p:cNvPr>
          <p:cNvSpPr/>
          <p:nvPr/>
        </p:nvSpPr>
        <p:spPr>
          <a:xfrm>
            <a:off x="7174318" y="2852172"/>
            <a:ext cx="1846885" cy="477393"/>
          </a:xfrm>
          <a:prstGeom prst="roundRect">
            <a:avLst/>
          </a:prstGeom>
          <a:solidFill>
            <a:srgbClr val="F3F3F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 &lt;= eGreedy</a:t>
            </a:r>
            <a:r>
              <a:rPr lang="en-US" sz="8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endParaRPr lang="en-TW" sz="8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200BBD98-9234-C0EE-7087-22D9F6AB4FB5}"/>
              </a:ext>
            </a:extLst>
          </p:cNvPr>
          <p:cNvSpPr/>
          <p:nvPr/>
        </p:nvSpPr>
        <p:spPr>
          <a:xfrm>
            <a:off x="5211688" y="3718271"/>
            <a:ext cx="1846885" cy="477393"/>
          </a:xfrm>
          <a:prstGeom prst="roundRect">
            <a:avLst/>
          </a:prstGeom>
          <a:solidFill>
            <a:srgbClr val="CCCC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Random Action</a:t>
            </a:r>
            <a:r>
              <a:rPr lang="en-US" sz="800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endParaRPr lang="en-TW" sz="800" dirty="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CA325930-C212-94BA-8DDE-0582A7BB95AB}"/>
              </a:ext>
            </a:extLst>
          </p:cNvPr>
          <p:cNvSpPr/>
          <p:nvPr/>
        </p:nvSpPr>
        <p:spPr>
          <a:xfrm>
            <a:off x="7180086" y="3717889"/>
            <a:ext cx="1846885" cy="477393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Best Action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(which has max Q-value) </a:t>
            </a:r>
            <a:endParaRPr lang="en-TW" sz="8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7E348251-4958-5826-845B-B6DC6F19F065}"/>
              </a:ext>
            </a:extLst>
          </p:cNvPr>
          <p:cNvCxnSpPr>
            <a:cxnSpLocks/>
            <a:stCxn id="65" idx="2"/>
            <a:endCxn id="66" idx="0"/>
          </p:cNvCxnSpPr>
          <p:nvPr/>
        </p:nvCxnSpPr>
        <p:spPr>
          <a:xfrm>
            <a:off x="7110678" y="1658863"/>
            <a:ext cx="5768" cy="3678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Elbow Connector 76">
            <a:extLst>
              <a:ext uri="{FF2B5EF4-FFF2-40B4-BE49-F238E27FC236}">
                <a16:creationId xmlns:a16="http://schemas.microsoft.com/office/drawing/2014/main" id="{DD912601-1FFA-233E-93C2-37234F19393A}"/>
              </a:ext>
            </a:extLst>
          </p:cNvPr>
          <p:cNvCxnSpPr>
            <a:cxnSpLocks/>
            <a:stCxn id="66" idx="2"/>
            <a:endCxn id="67" idx="0"/>
          </p:cNvCxnSpPr>
          <p:nvPr/>
        </p:nvCxnSpPr>
        <p:spPr>
          <a:xfrm rot="5400000">
            <a:off x="6448847" y="2184574"/>
            <a:ext cx="348116" cy="98708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86C8E4FA-B2F0-7854-069B-77CF75049E67}"/>
              </a:ext>
            </a:extLst>
          </p:cNvPr>
          <p:cNvCxnSpPr>
            <a:cxnSpLocks/>
            <a:stCxn id="66" idx="2"/>
            <a:endCxn id="68" idx="0"/>
          </p:cNvCxnSpPr>
          <p:nvPr/>
        </p:nvCxnSpPr>
        <p:spPr>
          <a:xfrm rot="16200000" flipH="1">
            <a:off x="7433046" y="2187456"/>
            <a:ext cx="348115" cy="98131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A5444469-4650-C434-FF00-630C20F7D2E6}"/>
              </a:ext>
            </a:extLst>
          </p:cNvPr>
          <p:cNvCxnSpPr>
            <a:cxnSpLocks/>
            <a:stCxn id="67" idx="2"/>
            <a:endCxn id="69" idx="0"/>
          </p:cNvCxnSpPr>
          <p:nvPr/>
        </p:nvCxnSpPr>
        <p:spPr>
          <a:xfrm>
            <a:off x="6129363" y="3329566"/>
            <a:ext cx="5768" cy="388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A1294B99-7D12-1BEB-5D08-B01CCFD5DA54}"/>
              </a:ext>
            </a:extLst>
          </p:cNvPr>
          <p:cNvCxnSpPr>
            <a:cxnSpLocks/>
            <a:stCxn id="68" idx="2"/>
            <a:endCxn id="70" idx="0"/>
          </p:cNvCxnSpPr>
          <p:nvPr/>
        </p:nvCxnSpPr>
        <p:spPr>
          <a:xfrm>
            <a:off x="8097761" y="3329565"/>
            <a:ext cx="5768" cy="3883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679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AE1F77F-D994-D11E-965D-2409E715664B}"/>
              </a:ext>
            </a:extLst>
          </p:cNvPr>
          <p:cNvSpPr txBox="1"/>
          <p:nvPr/>
        </p:nvSpPr>
        <p:spPr>
          <a:xfrm>
            <a:off x="2781131" y="173107"/>
            <a:ext cx="38202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 Q-Learning to Solve the Maze Path: </a:t>
            </a:r>
            <a:r>
              <a:rPr lang="en-US" sz="12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main</a:t>
            </a:r>
            <a:endParaRPr lang="en-TW" sz="1200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593324-5134-DCC4-06B1-B03E67F39C2C}"/>
              </a:ext>
            </a:extLst>
          </p:cNvPr>
          <p:cNvSpPr txBox="1"/>
          <p:nvPr/>
        </p:nvSpPr>
        <p:spPr>
          <a:xfrm>
            <a:off x="-13398" y="278734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dirty="0">
                <a:solidFill>
                  <a:srgbClr val="C00000"/>
                </a:solidFill>
              </a:rPr>
              <a:t>___________________________________________________________________________________________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1B3E661-C6F9-B6DA-8908-E04530CAE0C9}"/>
              </a:ext>
            </a:extLst>
          </p:cNvPr>
          <p:cNvSpPr/>
          <p:nvPr/>
        </p:nvSpPr>
        <p:spPr>
          <a:xfrm>
            <a:off x="3372441" y="841186"/>
            <a:ext cx="2372322" cy="553112"/>
          </a:xfrm>
          <a:prstGeom prst="roundRect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CCCCC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Initialize</a:t>
            </a:r>
            <a:endParaRPr lang="en-TW" sz="1200" dirty="0">
              <a:solidFill>
                <a:srgbClr val="CCCCCC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6B8088E-1E31-5453-9714-53EBB9FAD917}"/>
              </a:ext>
            </a:extLst>
          </p:cNvPr>
          <p:cNvSpPr/>
          <p:nvPr/>
        </p:nvSpPr>
        <p:spPr>
          <a:xfrm>
            <a:off x="3372441" y="1672670"/>
            <a:ext cx="2372321" cy="553112"/>
          </a:xfrm>
          <a:prstGeom prst="roundRect">
            <a:avLst/>
          </a:prstGeom>
          <a:solidFill>
            <a:srgbClr val="CCCC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Agent.getAction()</a:t>
            </a:r>
          </a:p>
          <a:p>
            <a:pPr algn="ctr"/>
            <a:endParaRPr lang="en-US" sz="500" dirty="0">
              <a:solidFill>
                <a:srgbClr val="66666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r>
              <a:rPr lang="en-US" sz="8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(choose action)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494A87-F172-7CC1-7327-B593BAF05675}"/>
              </a:ext>
            </a:extLst>
          </p:cNvPr>
          <p:cNvSpPr/>
          <p:nvPr/>
        </p:nvSpPr>
        <p:spPr>
          <a:xfrm>
            <a:off x="3377888" y="2386656"/>
            <a:ext cx="2372321" cy="553113"/>
          </a:xfrm>
          <a:prstGeom prst="roundRect">
            <a:avLst/>
          </a:prstGeom>
          <a:solidFill>
            <a:srgbClr val="CCCC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Agent.doAction()</a:t>
            </a:r>
          </a:p>
          <a:p>
            <a:pPr algn="ctr"/>
            <a:endParaRPr lang="en-US" sz="500" dirty="0">
              <a:solidFill>
                <a:srgbClr val="66666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r>
              <a:rPr lang="en-US" sz="8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(calculate reward)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8813CD0-41D6-2915-43B1-463BBAA7B2D6}"/>
              </a:ext>
            </a:extLst>
          </p:cNvPr>
          <p:cNvSpPr/>
          <p:nvPr/>
        </p:nvSpPr>
        <p:spPr>
          <a:xfrm>
            <a:off x="3377888" y="3105396"/>
            <a:ext cx="2372322" cy="553113"/>
          </a:xfrm>
          <a:prstGeom prst="roundRect">
            <a:avLst/>
          </a:prstGeom>
          <a:solidFill>
            <a:srgbClr val="CCCC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Agent.updateQTable()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B81C813-AAB8-0445-4FE8-D8202A0547F1}"/>
              </a:ext>
            </a:extLst>
          </p:cNvPr>
          <p:cNvSpPr/>
          <p:nvPr/>
        </p:nvSpPr>
        <p:spPr>
          <a:xfrm>
            <a:off x="3380389" y="3826048"/>
            <a:ext cx="2372323" cy="553112"/>
          </a:xfrm>
          <a:prstGeom prst="roundRect">
            <a:avLst/>
          </a:prstGeom>
          <a:solidFill>
            <a:srgbClr val="CCCCC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Agent.state = nextState</a:t>
            </a:r>
          </a:p>
          <a:p>
            <a:pPr algn="ctr"/>
            <a:endParaRPr lang="en-US" sz="500" dirty="0">
              <a:solidFill>
                <a:srgbClr val="666666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r>
              <a:rPr lang="en-US" sz="800" dirty="0">
                <a:solidFill>
                  <a:srgbClr val="666666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(update state)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808D3A7-C4B9-0FFA-6272-84A60438224B}"/>
              </a:ext>
            </a:extLst>
          </p:cNvPr>
          <p:cNvSpPr/>
          <p:nvPr/>
        </p:nvSpPr>
        <p:spPr>
          <a:xfrm>
            <a:off x="6601407" y="3826048"/>
            <a:ext cx="2372323" cy="553112"/>
          </a:xfrm>
          <a:prstGeom prst="roundRect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CCCCC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nextState == goal</a:t>
            </a:r>
            <a:endParaRPr lang="en-TW" sz="1200" dirty="0">
              <a:solidFill>
                <a:srgbClr val="CCCCCC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EAEEEB4-B809-001B-6D86-B85CC4A0EF40}"/>
              </a:ext>
            </a:extLst>
          </p:cNvPr>
          <p:cNvSpPr/>
          <p:nvPr/>
        </p:nvSpPr>
        <p:spPr>
          <a:xfrm>
            <a:off x="6601405" y="841186"/>
            <a:ext cx="2372323" cy="553112"/>
          </a:xfrm>
          <a:prstGeom prst="round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3F3F3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Reach goal</a:t>
            </a:r>
            <a:endParaRPr lang="en-TW" sz="1200" dirty="0">
              <a:solidFill>
                <a:srgbClr val="F3F3F3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0F975C3-8B32-3A3B-AEC5-C4E93E7AFC76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>
            <a:off x="4558602" y="2225782"/>
            <a:ext cx="5447" cy="160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0B48FE6-9FD2-6E20-3EF6-EF9BC9DE4CA0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4564049" y="3658509"/>
            <a:ext cx="2502" cy="1675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BED3A7C-1A9B-2C1E-E8FE-78E58D1C5ACA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4564049" y="2939769"/>
            <a:ext cx="0" cy="1656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72D818F-E85F-5C0E-9B2D-DDF3872FC698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5752712" y="4102604"/>
            <a:ext cx="8486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738601B-1BDE-E3AE-181A-C73FD32C881E}"/>
              </a:ext>
            </a:extLst>
          </p:cNvPr>
          <p:cNvCxnSpPr>
            <a:cxnSpLocks/>
            <a:stCxn id="7" idx="0"/>
            <a:endCxn id="10" idx="2"/>
          </p:cNvCxnSpPr>
          <p:nvPr/>
        </p:nvCxnSpPr>
        <p:spPr>
          <a:xfrm flipH="1" flipV="1">
            <a:off x="7787567" y="1394298"/>
            <a:ext cx="2" cy="2431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76BCA7C-F5B4-31EF-D62C-9B3CAE1DDE6F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>
            <a:off x="4558602" y="1394298"/>
            <a:ext cx="0" cy="278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CC6E0D16-BE9B-5968-A56E-4D5ADDDAE1C7}"/>
              </a:ext>
            </a:extLst>
          </p:cNvPr>
          <p:cNvSpPr/>
          <p:nvPr/>
        </p:nvSpPr>
        <p:spPr>
          <a:xfrm>
            <a:off x="143469" y="2388863"/>
            <a:ext cx="2372323" cy="553112"/>
          </a:xfrm>
          <a:prstGeom prst="roundRect">
            <a:avLst/>
          </a:prstGeom>
          <a:solidFill>
            <a:srgbClr val="6666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CCCCC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nextState != goal</a:t>
            </a:r>
            <a:endParaRPr lang="en-TW" sz="1200" dirty="0">
              <a:solidFill>
                <a:srgbClr val="CCCCCC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404AA879-3829-9AF4-1CF7-316A6D0CF154}"/>
              </a:ext>
            </a:extLst>
          </p:cNvPr>
          <p:cNvCxnSpPr>
            <a:cxnSpLocks/>
            <a:stCxn id="45" idx="0"/>
            <a:endCxn id="3" idx="1"/>
          </p:cNvCxnSpPr>
          <p:nvPr/>
        </p:nvCxnSpPr>
        <p:spPr>
          <a:xfrm rot="5400000" flipH="1" flipV="1">
            <a:off x="2131218" y="1147640"/>
            <a:ext cx="439637" cy="20428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Elbow Connector 81">
            <a:extLst>
              <a:ext uri="{FF2B5EF4-FFF2-40B4-BE49-F238E27FC236}">
                <a16:creationId xmlns:a16="http://schemas.microsoft.com/office/drawing/2014/main" id="{472336D2-CAC8-BCE9-07CF-CF9A434D1408}"/>
              </a:ext>
            </a:extLst>
          </p:cNvPr>
          <p:cNvCxnSpPr>
            <a:cxnSpLocks/>
            <a:stCxn id="6" idx="1"/>
            <a:endCxn id="45" idx="2"/>
          </p:cNvCxnSpPr>
          <p:nvPr/>
        </p:nvCxnSpPr>
        <p:spPr>
          <a:xfrm rot="10800000">
            <a:off x="1329631" y="2941976"/>
            <a:ext cx="2050758" cy="116062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F355C320-958F-016B-605D-285B92E04038}"/>
              </a:ext>
            </a:extLst>
          </p:cNvPr>
          <p:cNvSpPr/>
          <p:nvPr/>
        </p:nvSpPr>
        <p:spPr>
          <a:xfrm>
            <a:off x="3244760" y="1558456"/>
            <a:ext cx="2560018" cy="2910176"/>
          </a:xfrm>
          <a:prstGeom prst="rect">
            <a:avLst/>
          </a:prstGeom>
          <a:noFill/>
          <a:ln w="127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73DE8497-91B3-39B8-4F1C-72B890D166DF}"/>
              </a:ext>
            </a:extLst>
          </p:cNvPr>
          <p:cNvSpPr txBox="1"/>
          <p:nvPr/>
        </p:nvSpPr>
        <p:spPr>
          <a:xfrm>
            <a:off x="3675184" y="4468632"/>
            <a:ext cx="1766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dirty="0">
                <a:solidFill>
                  <a:srgbClr val="C00000"/>
                </a:solidFill>
              </a:rPr>
              <a:t>Q Learning Process</a:t>
            </a:r>
          </a:p>
        </p:txBody>
      </p:sp>
    </p:spTree>
    <p:extLst>
      <p:ext uri="{BB962C8B-B14F-4D97-AF65-F5344CB8AC3E}">
        <p14:creationId xmlns:p14="http://schemas.microsoft.com/office/powerpoint/2010/main" val="385260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AE1F77F-D994-D11E-965D-2409E715664B}"/>
              </a:ext>
            </a:extLst>
          </p:cNvPr>
          <p:cNvSpPr txBox="1"/>
          <p:nvPr/>
        </p:nvSpPr>
        <p:spPr>
          <a:xfrm>
            <a:off x="1882652" y="173107"/>
            <a:ext cx="56172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 Q-Learning to Solve the Maze Path: </a:t>
            </a:r>
            <a:r>
              <a:rPr lang="en-US" dirty="0">
                <a:solidFill>
                  <a:srgbClr val="C00000"/>
                </a:solidFill>
              </a:rPr>
              <a:t>Result After 1000 Iterations</a:t>
            </a:r>
            <a:endParaRPr lang="en-TW" sz="1200" dirty="0">
              <a:solidFill>
                <a:srgbClr val="C0000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593324-5134-DCC4-06B1-B03E67F39C2C}"/>
              </a:ext>
            </a:extLst>
          </p:cNvPr>
          <p:cNvSpPr txBox="1"/>
          <p:nvPr/>
        </p:nvSpPr>
        <p:spPr>
          <a:xfrm>
            <a:off x="-13398" y="278734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TW" dirty="0">
                <a:solidFill>
                  <a:srgbClr val="C00000"/>
                </a:solidFill>
              </a:rPr>
              <a:t>___________________________________________________________________________________________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339710-B9E0-CFFF-59C4-490831105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50" y="985961"/>
            <a:ext cx="4519323" cy="3389492"/>
          </a:xfrm>
          <a:prstGeom prst="rect">
            <a:avLst/>
          </a:prstGeom>
        </p:spPr>
      </p:pic>
      <p:pic>
        <p:nvPicPr>
          <p:cNvPr id="28" name="Picture 27" descr="A graph with red bars&#10;&#10;Description automatically generated">
            <a:extLst>
              <a:ext uri="{FF2B5EF4-FFF2-40B4-BE49-F238E27FC236}">
                <a16:creationId xmlns:a16="http://schemas.microsoft.com/office/drawing/2014/main" id="{BCFDF9C7-DAB6-9EFD-989D-A9E66265E9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985961"/>
            <a:ext cx="4519322" cy="338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758215"/>
      </p:ext>
    </p:extLst>
  </p:cSld>
  <p:clrMapOvr>
    <a:masterClrMapping/>
  </p:clrMapOvr>
</p:sld>
</file>

<file path=ppt/theme/theme1.xml><?xml version="1.0" encoding="utf-8"?>
<a:theme xmlns:a="http://schemas.openxmlformats.org/drawingml/2006/main" name="Business 2023 Annual Report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1642C5"/>
      </a:accent1>
      <a:accent2>
        <a:srgbClr val="155FE5"/>
      </a:accent2>
      <a:accent3>
        <a:srgbClr val="2A8BFD"/>
      </a:accent3>
      <a:accent4>
        <a:srgbClr val="434343"/>
      </a:accent4>
      <a:accent5>
        <a:srgbClr val="888888"/>
      </a:accent5>
      <a:accent6>
        <a:srgbClr val="CCCCCC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504</Words>
  <Application>Microsoft Macintosh PowerPoint</Application>
  <PresentationFormat>On-screen Show (16:9)</PresentationFormat>
  <Paragraphs>101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Cambria Math</vt:lpstr>
      <vt:lpstr>Roboto</vt:lpstr>
      <vt:lpstr>Menlo</vt:lpstr>
      <vt:lpstr>Fira Sans Extra Condensed</vt:lpstr>
      <vt:lpstr>Fira Sans Extra Condensed SemiBold</vt:lpstr>
      <vt:lpstr>Arial</vt:lpstr>
      <vt:lpstr>Business 2023 Annual Report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羅永能</cp:lastModifiedBy>
  <cp:revision>3</cp:revision>
  <dcterms:modified xsi:type="dcterms:W3CDTF">2024-03-21T08:03:50Z</dcterms:modified>
</cp:coreProperties>
</file>